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av" ContentType="audio/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72" r:id="rId1"/>
  </p:sldMasterIdLst>
  <p:notesMasterIdLst>
    <p:notesMasterId r:id="rId14"/>
  </p:notesMasterIdLst>
  <p:handoutMasterIdLst>
    <p:handoutMasterId r:id="rId15"/>
  </p:handoutMasterIdLst>
  <p:sldIdLst>
    <p:sldId id="544" r:id="rId2"/>
    <p:sldId id="483" r:id="rId3"/>
    <p:sldId id="484" r:id="rId4"/>
    <p:sldId id="485" r:id="rId5"/>
    <p:sldId id="486" r:id="rId6"/>
    <p:sldId id="546" r:id="rId7"/>
    <p:sldId id="487" r:id="rId8"/>
    <p:sldId id="488" r:id="rId9"/>
    <p:sldId id="489" r:id="rId10"/>
    <p:sldId id="490" r:id="rId11"/>
    <p:sldId id="545" r:id="rId12"/>
    <p:sldId id="298" r:id="rId13"/>
  </p:sldIdLst>
  <p:sldSz cx="12192000" cy="6858000"/>
  <p:notesSz cx="6858000" cy="9144000"/>
  <p:defaultTextStyle>
    <a:defPPr>
      <a:defRPr lang="en-CH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BAA15BF6-FE96-3445-86D7-BE737DCC358B}">
          <p14:sldIdLst>
            <p14:sldId id="544"/>
            <p14:sldId id="483"/>
            <p14:sldId id="484"/>
            <p14:sldId id="485"/>
            <p14:sldId id="486"/>
            <p14:sldId id="546"/>
            <p14:sldId id="487"/>
            <p14:sldId id="488"/>
            <p14:sldId id="489"/>
            <p14:sldId id="490"/>
            <p14:sldId id="545"/>
            <p14:sldId id="29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800080"/>
    <a:srgbClr val="0000FF"/>
    <a:srgbClr val="FF0000"/>
    <a:srgbClr val="0E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7410" autoAdjust="0"/>
    <p:restoredTop sz="97161" autoAdjust="0"/>
  </p:normalViewPr>
  <p:slideViewPr>
    <p:cSldViewPr>
      <p:cViewPr varScale="1">
        <p:scale>
          <a:sx n="113" d="100"/>
          <a:sy n="113" d="100"/>
        </p:scale>
        <p:origin x="192" y="122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20" d="100"/>
        <a:sy n="120" d="100"/>
      </p:scale>
      <p:origin x="0" y="3417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#2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7AA4630-B738-4650-913F-7378CC40D312}" type="doc">
      <dgm:prSet loTypeId="urn:microsoft.com/office/officeart/2005/8/layout/process2" loCatId="process" qsTypeId="urn:microsoft.com/office/officeart/2005/8/quickstyle/simple4" qsCatId="simple" csTypeId="urn:microsoft.com/office/officeart/2005/8/colors/colorful1#2" csCatId="colorful" phldr="1"/>
      <dgm:spPr/>
    </dgm:pt>
    <dgm:pt modelId="{97DB59AD-8506-4A74-BB78-BA533F4FB10F}">
      <dgm:prSet phldrT="[Text]" custT="1"/>
      <dgm:spPr>
        <a:solidFill>
          <a:srgbClr val="FFFFFF"/>
        </a:solidFill>
        <a:ln w="38100" cmpd="sng">
          <a:solidFill>
            <a:srgbClr val="BFBFBF"/>
          </a:solidFill>
        </a:ln>
        <a:effectLst/>
      </dgm:spPr>
      <dgm:t>
        <a:bodyPr/>
        <a:lstStyle/>
        <a:p>
          <a:r>
            <a:rPr lang="en-US" sz="2400" dirty="0">
              <a:solidFill>
                <a:srgbClr val="D9D9D9"/>
              </a:solidFill>
            </a:rPr>
            <a:t>Write tests </a:t>
          </a:r>
          <a:br>
            <a:rPr lang="en-US" sz="2400" dirty="0">
              <a:solidFill>
                <a:srgbClr val="D9D9D9"/>
              </a:solidFill>
            </a:rPr>
          </a:br>
          <a:r>
            <a:rPr lang="en-US" sz="2000" dirty="0">
              <a:solidFill>
                <a:srgbClr val="D9D9D9"/>
              </a:solidFill>
            </a:rPr>
            <a:t>to check that feature works </a:t>
          </a:r>
          <a:endParaRPr lang="en-GB" sz="2400" dirty="0">
            <a:solidFill>
              <a:srgbClr val="D9D9D9"/>
            </a:solidFill>
          </a:endParaRPr>
        </a:p>
      </dgm:t>
    </dgm:pt>
    <dgm:pt modelId="{E5F038C7-DBC4-490A-AAFB-6D151F9C0538}" type="parTrans" cxnId="{F91E15A7-C24F-4D74-8B1A-D7C0021B8888}">
      <dgm:prSet/>
      <dgm:spPr/>
      <dgm:t>
        <a:bodyPr/>
        <a:lstStyle/>
        <a:p>
          <a:endParaRPr lang="en-GB" sz="2000"/>
        </a:p>
      </dgm:t>
    </dgm:pt>
    <dgm:pt modelId="{EFB1699C-C280-416C-B6B3-B9CB2E52EAA1}" type="sibTrans" cxnId="{F91E15A7-C24F-4D74-8B1A-D7C0021B8888}">
      <dgm:prSet custT="1"/>
      <dgm:spPr>
        <a:solidFill>
          <a:srgbClr val="FFFFFF"/>
        </a:solidFill>
        <a:ln w="38100" cmpd="sng">
          <a:solidFill>
            <a:srgbClr val="BFBFBF"/>
          </a:solidFill>
        </a:ln>
        <a:effectLst/>
      </dgm:spPr>
      <dgm:t>
        <a:bodyPr/>
        <a:lstStyle/>
        <a:p>
          <a:endParaRPr lang="en-GB" sz="2000"/>
        </a:p>
      </dgm:t>
    </dgm:pt>
    <dgm:pt modelId="{6CD60870-D228-4E7C-AB37-75604251742A}">
      <dgm:prSet custT="1"/>
      <dgm:spPr>
        <a:solidFill>
          <a:srgbClr val="FFFFFF"/>
        </a:solidFill>
        <a:ln w="38100" cmpd="sng">
          <a:solidFill>
            <a:srgbClr val="BFBFBF"/>
          </a:solidFill>
        </a:ln>
        <a:effectLst/>
      </dgm:spPr>
      <dgm:t>
        <a:bodyPr/>
        <a:lstStyle/>
        <a:p>
          <a:r>
            <a:rPr lang="en-US" sz="2400" dirty="0">
              <a:solidFill>
                <a:srgbClr val="D9D9D9"/>
              </a:solidFill>
            </a:rPr>
            <a:t>Write simplest code </a:t>
          </a:r>
          <a:br>
            <a:rPr lang="en-US" sz="2400" dirty="0">
              <a:solidFill>
                <a:srgbClr val="D9D9D9"/>
              </a:solidFill>
            </a:rPr>
          </a:br>
          <a:r>
            <a:rPr lang="en-US" sz="2000" dirty="0">
              <a:solidFill>
                <a:srgbClr val="D9D9D9"/>
              </a:solidFill>
            </a:rPr>
            <a:t>that makes tests pass</a:t>
          </a:r>
        </a:p>
      </dgm:t>
    </dgm:pt>
    <dgm:pt modelId="{75E4D45F-C716-48A2-8E57-584BA67C4566}" type="parTrans" cxnId="{8747F884-7CA4-413D-AFAC-DD5CAE19DDA5}">
      <dgm:prSet/>
      <dgm:spPr/>
      <dgm:t>
        <a:bodyPr/>
        <a:lstStyle/>
        <a:p>
          <a:endParaRPr lang="en-GB" sz="2000"/>
        </a:p>
      </dgm:t>
    </dgm:pt>
    <dgm:pt modelId="{04BB66AA-DBE2-4BFD-A94E-A31165187E75}" type="sibTrans" cxnId="{8747F884-7CA4-413D-AFAC-DD5CAE19DDA5}">
      <dgm:prSet custT="1"/>
      <dgm:spPr>
        <a:solidFill>
          <a:srgbClr val="FFFFFF"/>
        </a:solidFill>
        <a:ln w="38100" cmpd="sng">
          <a:solidFill>
            <a:srgbClr val="BFBFBF"/>
          </a:solidFill>
        </a:ln>
        <a:effectLst/>
      </dgm:spPr>
      <dgm:t>
        <a:bodyPr/>
        <a:lstStyle/>
        <a:p>
          <a:endParaRPr lang="en-GB" sz="2000"/>
        </a:p>
      </dgm:t>
    </dgm:pt>
    <dgm:pt modelId="{D8FC48C4-469B-40DC-950F-ABA168836D34}">
      <dgm:prSet custT="1"/>
      <dgm:spPr>
        <a:solidFill>
          <a:srgbClr val="FFFFFF"/>
        </a:solidFill>
        <a:ln w="38100" cmpd="sng">
          <a:solidFill>
            <a:srgbClr val="0ECC00"/>
          </a:solidFill>
        </a:ln>
        <a:effectLst/>
      </dgm:spPr>
      <dgm:t>
        <a:bodyPr/>
        <a:lstStyle/>
        <a:p>
          <a:r>
            <a:rPr lang="en-US" sz="2400" dirty="0">
              <a:solidFill>
                <a:srgbClr val="000000"/>
              </a:solidFill>
            </a:rPr>
            <a:t>Run tests and debug </a:t>
          </a:r>
          <a:br>
            <a:rPr lang="en-US" sz="2400" dirty="0">
              <a:solidFill>
                <a:srgbClr val="000000"/>
              </a:solidFill>
            </a:rPr>
          </a:br>
          <a:r>
            <a:rPr lang="en-US" sz="2000" dirty="0">
              <a:solidFill>
                <a:srgbClr val="000000"/>
              </a:solidFill>
            </a:rPr>
            <a:t>until </a:t>
          </a:r>
          <a:r>
            <a:rPr lang="en-US" sz="2000" i="1" dirty="0">
              <a:solidFill>
                <a:srgbClr val="000000"/>
              </a:solidFill>
            </a:rPr>
            <a:t>all</a:t>
          </a:r>
          <a:r>
            <a:rPr lang="en-US" sz="2000" dirty="0">
              <a:solidFill>
                <a:srgbClr val="000000"/>
              </a:solidFill>
            </a:rPr>
            <a:t> tests pass</a:t>
          </a:r>
        </a:p>
      </dgm:t>
    </dgm:pt>
    <dgm:pt modelId="{3B29C759-9861-4F5A-9C39-84993FBBD849}" type="parTrans" cxnId="{165AE32A-34E6-4032-86AF-87A045F8F59C}">
      <dgm:prSet/>
      <dgm:spPr/>
      <dgm:t>
        <a:bodyPr/>
        <a:lstStyle/>
        <a:p>
          <a:endParaRPr lang="en-GB" sz="2000"/>
        </a:p>
      </dgm:t>
    </dgm:pt>
    <dgm:pt modelId="{CB49FD0C-9B39-4860-B781-669D9FC3FB40}" type="sibTrans" cxnId="{165AE32A-34E6-4032-86AF-87A045F8F59C}">
      <dgm:prSet custT="1"/>
      <dgm:spPr>
        <a:solidFill>
          <a:srgbClr val="FFFFFF"/>
        </a:solidFill>
        <a:ln w="38100" cmpd="sng">
          <a:solidFill>
            <a:srgbClr val="BFBFBF"/>
          </a:solidFill>
        </a:ln>
        <a:effectLst/>
      </dgm:spPr>
      <dgm:t>
        <a:bodyPr/>
        <a:lstStyle/>
        <a:p>
          <a:endParaRPr lang="en-GB" sz="2000"/>
        </a:p>
      </dgm:t>
    </dgm:pt>
    <dgm:pt modelId="{96BC0EEB-57F0-4267-86F0-4EA98B40D230}">
      <dgm:prSet custT="1"/>
      <dgm:spPr>
        <a:solidFill>
          <a:srgbClr val="FFFFFF"/>
        </a:solidFill>
        <a:ln w="38100" cmpd="sng">
          <a:solidFill>
            <a:srgbClr val="BFBFBF"/>
          </a:solidFill>
        </a:ln>
        <a:effectLst/>
      </dgm:spPr>
      <dgm:t>
        <a:bodyPr/>
        <a:lstStyle/>
        <a:p>
          <a:r>
            <a:rPr lang="en-US" sz="2400" dirty="0">
              <a:solidFill>
                <a:srgbClr val="D9D9D9"/>
              </a:solidFill>
            </a:rPr>
            <a:t>Refactor and optimize </a:t>
          </a:r>
          <a:br>
            <a:rPr lang="en-US" sz="2400" dirty="0">
              <a:solidFill>
                <a:srgbClr val="D9D9D9"/>
              </a:solidFill>
            </a:rPr>
          </a:br>
          <a:r>
            <a:rPr lang="en-US" sz="2000" dirty="0">
              <a:solidFill>
                <a:srgbClr val="D9D9D9"/>
              </a:solidFill>
            </a:rPr>
            <a:t>only if necessary</a:t>
          </a:r>
        </a:p>
      </dgm:t>
    </dgm:pt>
    <dgm:pt modelId="{A57BE1BC-E807-47AE-8640-A3F276768BED}" type="parTrans" cxnId="{B9FDB916-0E3A-45DF-B817-B4FF0DF0DD0F}">
      <dgm:prSet/>
      <dgm:spPr/>
      <dgm:t>
        <a:bodyPr/>
        <a:lstStyle/>
        <a:p>
          <a:endParaRPr lang="en-GB" sz="2000"/>
        </a:p>
      </dgm:t>
    </dgm:pt>
    <dgm:pt modelId="{062036D4-7094-47BF-9BE9-A58B2E6A4D41}" type="sibTrans" cxnId="{B9FDB916-0E3A-45DF-B817-B4FF0DF0DD0F}">
      <dgm:prSet/>
      <dgm:spPr/>
      <dgm:t>
        <a:bodyPr/>
        <a:lstStyle/>
        <a:p>
          <a:endParaRPr lang="en-GB" sz="2000"/>
        </a:p>
      </dgm:t>
    </dgm:pt>
    <dgm:pt modelId="{E188BD28-8BF3-DF4E-89B0-D0D9BDDAD858}">
      <dgm:prSet phldrT="[Text]" custT="1"/>
      <dgm:spPr>
        <a:solidFill>
          <a:schemeClr val="bg1"/>
        </a:solidFill>
        <a:ln w="38100" cmpd="sng">
          <a:solidFill>
            <a:srgbClr val="BFBFBF"/>
          </a:solidFill>
        </a:ln>
        <a:effectLst/>
      </dgm:spPr>
      <dgm:t>
        <a:bodyPr/>
        <a:lstStyle/>
        <a:p>
          <a:r>
            <a:rPr lang="en-GB" sz="2400" dirty="0">
              <a:solidFill>
                <a:srgbClr val="D9D9D9"/>
              </a:solidFill>
            </a:rPr>
            <a:t>Pick your next feature</a:t>
          </a:r>
        </a:p>
      </dgm:t>
    </dgm:pt>
    <dgm:pt modelId="{36E39B49-FFE1-4141-AC7D-DEC0690E85F8}" type="parTrans" cxnId="{0F95B477-3571-3442-BE80-0888F825957B}">
      <dgm:prSet/>
      <dgm:spPr/>
      <dgm:t>
        <a:bodyPr/>
        <a:lstStyle/>
        <a:p>
          <a:endParaRPr lang="en-US" sz="1600"/>
        </a:p>
      </dgm:t>
    </dgm:pt>
    <dgm:pt modelId="{7764EA43-B182-BC4F-BCDA-333200F918B8}" type="sibTrans" cxnId="{0F95B477-3571-3442-BE80-0888F825957B}">
      <dgm:prSet custT="1"/>
      <dgm:spPr>
        <a:solidFill>
          <a:srgbClr val="FFFFFF"/>
        </a:solidFill>
        <a:ln w="38100" cmpd="sng">
          <a:solidFill>
            <a:srgbClr val="BFBFBF"/>
          </a:solidFill>
        </a:ln>
        <a:effectLst/>
      </dgm:spPr>
      <dgm:t>
        <a:bodyPr/>
        <a:lstStyle/>
        <a:p>
          <a:endParaRPr lang="en-US" sz="1100"/>
        </a:p>
      </dgm:t>
    </dgm:pt>
    <dgm:pt modelId="{7A234B30-A436-41B7-96D9-05CCC2F7ADDC}" type="pres">
      <dgm:prSet presAssocID="{47AA4630-B738-4650-913F-7378CC40D312}" presName="linearFlow" presStyleCnt="0">
        <dgm:presLayoutVars>
          <dgm:resizeHandles val="exact"/>
        </dgm:presLayoutVars>
      </dgm:prSet>
      <dgm:spPr/>
    </dgm:pt>
    <dgm:pt modelId="{8B185A30-22C7-6840-8D3E-58B36EE38549}" type="pres">
      <dgm:prSet presAssocID="{E188BD28-8BF3-DF4E-89B0-D0D9BDDAD858}" presName="node" presStyleLbl="node1" presStyleIdx="0" presStyleCnt="5" custScaleX="138432">
        <dgm:presLayoutVars>
          <dgm:bulletEnabled val="1"/>
        </dgm:presLayoutVars>
      </dgm:prSet>
      <dgm:spPr/>
    </dgm:pt>
    <dgm:pt modelId="{66533B70-8731-2345-9B98-5A7A7F80153B}" type="pres">
      <dgm:prSet presAssocID="{7764EA43-B182-BC4F-BCDA-333200F918B8}" presName="sibTrans" presStyleLbl="sibTrans2D1" presStyleIdx="0" presStyleCnt="4"/>
      <dgm:spPr/>
    </dgm:pt>
    <dgm:pt modelId="{5EB7E61C-215B-AD45-8738-514EF8F5F4E5}" type="pres">
      <dgm:prSet presAssocID="{7764EA43-B182-BC4F-BCDA-333200F918B8}" presName="connectorText" presStyleLbl="sibTrans2D1" presStyleIdx="0" presStyleCnt="4"/>
      <dgm:spPr/>
    </dgm:pt>
    <dgm:pt modelId="{87C32DCB-D7CA-425A-A14D-DC1B34BAA990}" type="pres">
      <dgm:prSet presAssocID="{97DB59AD-8506-4A74-BB78-BA533F4FB10F}" presName="node" presStyleLbl="node1" presStyleIdx="1" presStyleCnt="5" custScaleX="140984">
        <dgm:presLayoutVars>
          <dgm:bulletEnabled val="1"/>
        </dgm:presLayoutVars>
      </dgm:prSet>
      <dgm:spPr/>
    </dgm:pt>
    <dgm:pt modelId="{143F6140-E7F1-4CCF-A9B1-524762512517}" type="pres">
      <dgm:prSet presAssocID="{EFB1699C-C280-416C-B6B3-B9CB2E52EAA1}" presName="sibTrans" presStyleLbl="sibTrans2D1" presStyleIdx="1" presStyleCnt="4"/>
      <dgm:spPr/>
    </dgm:pt>
    <dgm:pt modelId="{B2BEE0C4-D8B2-432A-8CB1-C2162205DCA3}" type="pres">
      <dgm:prSet presAssocID="{EFB1699C-C280-416C-B6B3-B9CB2E52EAA1}" presName="connectorText" presStyleLbl="sibTrans2D1" presStyleIdx="1" presStyleCnt="4"/>
      <dgm:spPr/>
    </dgm:pt>
    <dgm:pt modelId="{3FA6B472-D1F3-409B-BF18-F1310278CB78}" type="pres">
      <dgm:prSet presAssocID="{6CD60870-D228-4E7C-AB37-75604251742A}" presName="node" presStyleLbl="node1" presStyleIdx="2" presStyleCnt="5" custScaleX="139871">
        <dgm:presLayoutVars>
          <dgm:bulletEnabled val="1"/>
        </dgm:presLayoutVars>
      </dgm:prSet>
      <dgm:spPr/>
    </dgm:pt>
    <dgm:pt modelId="{E202264D-36A3-408A-9050-7FBD30D2645C}" type="pres">
      <dgm:prSet presAssocID="{04BB66AA-DBE2-4BFD-A94E-A31165187E75}" presName="sibTrans" presStyleLbl="sibTrans2D1" presStyleIdx="2" presStyleCnt="4"/>
      <dgm:spPr/>
    </dgm:pt>
    <dgm:pt modelId="{E3B3E849-56D6-49C5-932E-7B5B0F9F195C}" type="pres">
      <dgm:prSet presAssocID="{04BB66AA-DBE2-4BFD-A94E-A31165187E75}" presName="connectorText" presStyleLbl="sibTrans2D1" presStyleIdx="2" presStyleCnt="4"/>
      <dgm:spPr/>
    </dgm:pt>
    <dgm:pt modelId="{3725F2C1-AA1D-49A3-9D73-9D444D08CE71}" type="pres">
      <dgm:prSet presAssocID="{D8FC48C4-469B-40DC-950F-ABA168836D34}" presName="node" presStyleLbl="node1" presStyleIdx="3" presStyleCnt="5" custScaleX="139871">
        <dgm:presLayoutVars>
          <dgm:bulletEnabled val="1"/>
        </dgm:presLayoutVars>
      </dgm:prSet>
      <dgm:spPr/>
    </dgm:pt>
    <dgm:pt modelId="{B4CC5E68-BD20-49EE-86FA-E08541A3FE12}" type="pres">
      <dgm:prSet presAssocID="{CB49FD0C-9B39-4860-B781-669D9FC3FB40}" presName="sibTrans" presStyleLbl="sibTrans2D1" presStyleIdx="3" presStyleCnt="4"/>
      <dgm:spPr/>
    </dgm:pt>
    <dgm:pt modelId="{BD1FA95E-C45B-4671-BBAB-95DCE436E052}" type="pres">
      <dgm:prSet presAssocID="{CB49FD0C-9B39-4860-B781-669D9FC3FB40}" presName="connectorText" presStyleLbl="sibTrans2D1" presStyleIdx="3" presStyleCnt="4"/>
      <dgm:spPr/>
    </dgm:pt>
    <dgm:pt modelId="{C45FEE31-6BF1-4E83-9497-1224D8F07991}" type="pres">
      <dgm:prSet presAssocID="{96BC0EEB-57F0-4267-86F0-4EA98B40D230}" presName="node" presStyleLbl="node1" presStyleIdx="4" presStyleCnt="5" custScaleX="139871">
        <dgm:presLayoutVars>
          <dgm:bulletEnabled val="1"/>
        </dgm:presLayoutVars>
      </dgm:prSet>
      <dgm:spPr/>
    </dgm:pt>
  </dgm:ptLst>
  <dgm:cxnLst>
    <dgm:cxn modelId="{A2B02106-6611-0349-AFA0-16EE1D0045F0}" type="presOf" srcId="{7764EA43-B182-BC4F-BCDA-333200F918B8}" destId="{5EB7E61C-215B-AD45-8738-514EF8F5F4E5}" srcOrd="1" destOrd="0" presId="urn:microsoft.com/office/officeart/2005/8/layout/process2"/>
    <dgm:cxn modelId="{D7FE0D12-5DE3-6F46-BF4E-55B75F09F406}" type="presOf" srcId="{D8FC48C4-469B-40DC-950F-ABA168836D34}" destId="{3725F2C1-AA1D-49A3-9D73-9D444D08CE71}" srcOrd="0" destOrd="0" presId="urn:microsoft.com/office/officeart/2005/8/layout/process2"/>
    <dgm:cxn modelId="{B9FDB916-0E3A-45DF-B817-B4FF0DF0DD0F}" srcId="{47AA4630-B738-4650-913F-7378CC40D312}" destId="{96BC0EEB-57F0-4267-86F0-4EA98B40D230}" srcOrd="4" destOrd="0" parTransId="{A57BE1BC-E807-47AE-8640-A3F276768BED}" sibTransId="{062036D4-7094-47BF-9BE9-A58B2E6A4D41}"/>
    <dgm:cxn modelId="{165AE32A-34E6-4032-86AF-87A045F8F59C}" srcId="{47AA4630-B738-4650-913F-7378CC40D312}" destId="{D8FC48C4-469B-40DC-950F-ABA168836D34}" srcOrd="3" destOrd="0" parTransId="{3B29C759-9861-4F5A-9C39-84993FBBD849}" sibTransId="{CB49FD0C-9B39-4860-B781-669D9FC3FB40}"/>
    <dgm:cxn modelId="{215FCA33-9631-3845-A710-A91888ED4DDE}" type="presOf" srcId="{EFB1699C-C280-416C-B6B3-B9CB2E52EAA1}" destId="{B2BEE0C4-D8B2-432A-8CB1-C2162205DCA3}" srcOrd="1" destOrd="0" presId="urn:microsoft.com/office/officeart/2005/8/layout/process2"/>
    <dgm:cxn modelId="{24A1666B-9049-8F40-8ABD-3D85050549EA}" type="presOf" srcId="{CB49FD0C-9B39-4860-B781-669D9FC3FB40}" destId="{B4CC5E68-BD20-49EE-86FA-E08541A3FE12}" srcOrd="0" destOrd="0" presId="urn:microsoft.com/office/officeart/2005/8/layout/process2"/>
    <dgm:cxn modelId="{5AA59273-4A0A-8B44-9C44-2AF4C6374351}" type="presOf" srcId="{E188BD28-8BF3-DF4E-89B0-D0D9BDDAD858}" destId="{8B185A30-22C7-6840-8D3E-58B36EE38549}" srcOrd="0" destOrd="0" presId="urn:microsoft.com/office/officeart/2005/8/layout/process2"/>
    <dgm:cxn modelId="{0F95B477-3571-3442-BE80-0888F825957B}" srcId="{47AA4630-B738-4650-913F-7378CC40D312}" destId="{E188BD28-8BF3-DF4E-89B0-D0D9BDDAD858}" srcOrd="0" destOrd="0" parTransId="{36E39B49-FFE1-4141-AC7D-DEC0690E85F8}" sibTransId="{7764EA43-B182-BC4F-BCDA-333200F918B8}"/>
    <dgm:cxn modelId="{8747F884-7CA4-413D-AFAC-DD5CAE19DDA5}" srcId="{47AA4630-B738-4650-913F-7378CC40D312}" destId="{6CD60870-D228-4E7C-AB37-75604251742A}" srcOrd="2" destOrd="0" parTransId="{75E4D45F-C716-48A2-8E57-584BA67C4566}" sibTransId="{04BB66AA-DBE2-4BFD-A94E-A31165187E75}"/>
    <dgm:cxn modelId="{8046E9A0-E8CB-AB4E-B255-614FE0E157CA}" type="presOf" srcId="{04BB66AA-DBE2-4BFD-A94E-A31165187E75}" destId="{E202264D-36A3-408A-9050-7FBD30D2645C}" srcOrd="0" destOrd="0" presId="urn:microsoft.com/office/officeart/2005/8/layout/process2"/>
    <dgm:cxn modelId="{F91E15A7-C24F-4D74-8B1A-D7C0021B8888}" srcId="{47AA4630-B738-4650-913F-7378CC40D312}" destId="{97DB59AD-8506-4A74-BB78-BA533F4FB10F}" srcOrd="1" destOrd="0" parTransId="{E5F038C7-DBC4-490A-AAFB-6D151F9C0538}" sibTransId="{EFB1699C-C280-416C-B6B3-B9CB2E52EAA1}"/>
    <dgm:cxn modelId="{8CC04EAA-5DE9-8646-A984-29F724BF3EA9}" type="presOf" srcId="{04BB66AA-DBE2-4BFD-A94E-A31165187E75}" destId="{E3B3E849-56D6-49C5-932E-7B5B0F9F195C}" srcOrd="1" destOrd="0" presId="urn:microsoft.com/office/officeart/2005/8/layout/process2"/>
    <dgm:cxn modelId="{7A4302B9-FAC2-6E40-8F70-0FAE786867DA}" type="presOf" srcId="{6CD60870-D228-4E7C-AB37-75604251742A}" destId="{3FA6B472-D1F3-409B-BF18-F1310278CB78}" srcOrd="0" destOrd="0" presId="urn:microsoft.com/office/officeart/2005/8/layout/process2"/>
    <dgm:cxn modelId="{08E1BABD-98FD-1747-8982-B37C51216E51}" type="presOf" srcId="{CB49FD0C-9B39-4860-B781-669D9FC3FB40}" destId="{BD1FA95E-C45B-4671-BBAB-95DCE436E052}" srcOrd="1" destOrd="0" presId="urn:microsoft.com/office/officeart/2005/8/layout/process2"/>
    <dgm:cxn modelId="{40257EC9-33E6-DE4F-B744-90F8763B460E}" type="presOf" srcId="{96BC0EEB-57F0-4267-86F0-4EA98B40D230}" destId="{C45FEE31-6BF1-4E83-9497-1224D8F07991}" srcOrd="0" destOrd="0" presId="urn:microsoft.com/office/officeart/2005/8/layout/process2"/>
    <dgm:cxn modelId="{7261DCD4-6117-F343-A6F0-D0894FC43922}" type="presOf" srcId="{47AA4630-B738-4650-913F-7378CC40D312}" destId="{7A234B30-A436-41B7-96D9-05CCC2F7ADDC}" srcOrd="0" destOrd="0" presId="urn:microsoft.com/office/officeart/2005/8/layout/process2"/>
    <dgm:cxn modelId="{F7E308DF-3711-AF40-9B66-E9E72B5518F2}" type="presOf" srcId="{7764EA43-B182-BC4F-BCDA-333200F918B8}" destId="{66533B70-8731-2345-9B98-5A7A7F80153B}" srcOrd="0" destOrd="0" presId="urn:microsoft.com/office/officeart/2005/8/layout/process2"/>
    <dgm:cxn modelId="{51D5AAEF-DC0E-4F45-9BBF-AEE6873C3B2F}" type="presOf" srcId="{97DB59AD-8506-4A74-BB78-BA533F4FB10F}" destId="{87C32DCB-D7CA-425A-A14D-DC1B34BAA990}" srcOrd="0" destOrd="0" presId="urn:microsoft.com/office/officeart/2005/8/layout/process2"/>
    <dgm:cxn modelId="{4E55D0F9-09B5-7F4D-91F4-C7288733853D}" type="presOf" srcId="{EFB1699C-C280-416C-B6B3-B9CB2E52EAA1}" destId="{143F6140-E7F1-4CCF-A9B1-524762512517}" srcOrd="0" destOrd="0" presId="urn:microsoft.com/office/officeart/2005/8/layout/process2"/>
    <dgm:cxn modelId="{6BAE7BA3-188F-9A42-A77F-62523D09B4D8}" type="presParOf" srcId="{7A234B30-A436-41B7-96D9-05CCC2F7ADDC}" destId="{8B185A30-22C7-6840-8D3E-58B36EE38549}" srcOrd="0" destOrd="0" presId="urn:microsoft.com/office/officeart/2005/8/layout/process2"/>
    <dgm:cxn modelId="{74FC0C87-9FC5-8845-A326-19D2925D9862}" type="presParOf" srcId="{7A234B30-A436-41B7-96D9-05CCC2F7ADDC}" destId="{66533B70-8731-2345-9B98-5A7A7F80153B}" srcOrd="1" destOrd="0" presId="urn:microsoft.com/office/officeart/2005/8/layout/process2"/>
    <dgm:cxn modelId="{298D0883-7591-B54A-92D9-59428B8F9B54}" type="presParOf" srcId="{66533B70-8731-2345-9B98-5A7A7F80153B}" destId="{5EB7E61C-215B-AD45-8738-514EF8F5F4E5}" srcOrd="0" destOrd="0" presId="urn:microsoft.com/office/officeart/2005/8/layout/process2"/>
    <dgm:cxn modelId="{C81A076F-2E56-864B-8D43-060BFC68591C}" type="presParOf" srcId="{7A234B30-A436-41B7-96D9-05CCC2F7ADDC}" destId="{87C32DCB-D7CA-425A-A14D-DC1B34BAA990}" srcOrd="2" destOrd="0" presId="urn:microsoft.com/office/officeart/2005/8/layout/process2"/>
    <dgm:cxn modelId="{00F65708-D1BA-7545-87D4-AB483FAB1D1D}" type="presParOf" srcId="{7A234B30-A436-41B7-96D9-05CCC2F7ADDC}" destId="{143F6140-E7F1-4CCF-A9B1-524762512517}" srcOrd="3" destOrd="0" presId="urn:microsoft.com/office/officeart/2005/8/layout/process2"/>
    <dgm:cxn modelId="{28B47B12-79C8-334D-9C35-F268CFCA928A}" type="presParOf" srcId="{143F6140-E7F1-4CCF-A9B1-524762512517}" destId="{B2BEE0C4-D8B2-432A-8CB1-C2162205DCA3}" srcOrd="0" destOrd="0" presId="urn:microsoft.com/office/officeart/2005/8/layout/process2"/>
    <dgm:cxn modelId="{692DBD90-F230-6F43-880C-027F7C7B9423}" type="presParOf" srcId="{7A234B30-A436-41B7-96D9-05CCC2F7ADDC}" destId="{3FA6B472-D1F3-409B-BF18-F1310278CB78}" srcOrd="4" destOrd="0" presId="urn:microsoft.com/office/officeart/2005/8/layout/process2"/>
    <dgm:cxn modelId="{D2AE5681-BD64-1549-AF40-0992A1A5F3DC}" type="presParOf" srcId="{7A234B30-A436-41B7-96D9-05CCC2F7ADDC}" destId="{E202264D-36A3-408A-9050-7FBD30D2645C}" srcOrd="5" destOrd="0" presId="urn:microsoft.com/office/officeart/2005/8/layout/process2"/>
    <dgm:cxn modelId="{B74C910E-7D38-4A4E-B0A9-39499C52BCAC}" type="presParOf" srcId="{E202264D-36A3-408A-9050-7FBD30D2645C}" destId="{E3B3E849-56D6-49C5-932E-7B5B0F9F195C}" srcOrd="0" destOrd="0" presId="urn:microsoft.com/office/officeart/2005/8/layout/process2"/>
    <dgm:cxn modelId="{0041B913-A891-2545-80E1-5EA991040C3F}" type="presParOf" srcId="{7A234B30-A436-41B7-96D9-05CCC2F7ADDC}" destId="{3725F2C1-AA1D-49A3-9D73-9D444D08CE71}" srcOrd="6" destOrd="0" presId="urn:microsoft.com/office/officeart/2005/8/layout/process2"/>
    <dgm:cxn modelId="{A4FEFD4F-9E07-7F48-B4E2-B94BEF810E8F}" type="presParOf" srcId="{7A234B30-A436-41B7-96D9-05CCC2F7ADDC}" destId="{B4CC5E68-BD20-49EE-86FA-E08541A3FE12}" srcOrd="7" destOrd="0" presId="urn:microsoft.com/office/officeart/2005/8/layout/process2"/>
    <dgm:cxn modelId="{BDC1F329-A68E-F54E-BF39-C8B591E5E0D6}" type="presParOf" srcId="{B4CC5E68-BD20-49EE-86FA-E08541A3FE12}" destId="{BD1FA95E-C45B-4671-BBAB-95DCE436E052}" srcOrd="0" destOrd="0" presId="urn:microsoft.com/office/officeart/2005/8/layout/process2"/>
    <dgm:cxn modelId="{1075C9D6-76A7-3644-87F7-2BF9D1F3EF58}" type="presParOf" srcId="{7A234B30-A436-41B7-96D9-05CCC2F7ADDC}" destId="{C45FEE31-6BF1-4E83-9497-1224D8F07991}" srcOrd="8" destOrd="0" presId="urn:microsoft.com/office/officeart/2005/8/layout/process2"/>
  </dgm:cxnLst>
  <dgm:bg>
    <a:noFill/>
    <a:effectLst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185A30-22C7-6840-8D3E-58B36EE38549}">
      <dsp:nvSpPr>
        <dsp:cNvPr id="0" name=""/>
        <dsp:cNvSpPr/>
      </dsp:nvSpPr>
      <dsp:spPr>
        <a:xfrm>
          <a:off x="1716833" y="2920"/>
          <a:ext cx="3781570" cy="682929"/>
        </a:xfrm>
        <a:prstGeom prst="roundRect">
          <a:avLst>
            <a:gd name="adj" fmla="val 10000"/>
          </a:avLst>
        </a:prstGeom>
        <a:solidFill>
          <a:schemeClr val="bg1"/>
        </a:solidFill>
        <a:ln w="38100" cmpd="sng">
          <a:solidFill>
            <a:srgbClr val="BFBFBF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>
              <a:solidFill>
                <a:srgbClr val="D9D9D9"/>
              </a:solidFill>
            </a:rPr>
            <a:t>Pick your next feature</a:t>
          </a:r>
        </a:p>
      </dsp:txBody>
      <dsp:txXfrm>
        <a:off x="1736835" y="22922"/>
        <a:ext cx="3741566" cy="642925"/>
      </dsp:txXfrm>
    </dsp:sp>
    <dsp:sp modelId="{66533B70-8731-2345-9B98-5A7A7F80153B}">
      <dsp:nvSpPr>
        <dsp:cNvPr id="0" name=""/>
        <dsp:cNvSpPr/>
      </dsp:nvSpPr>
      <dsp:spPr>
        <a:xfrm rot="5400000">
          <a:off x="3479569" y="702923"/>
          <a:ext cx="256098" cy="307318"/>
        </a:xfrm>
        <a:prstGeom prst="rightArrow">
          <a:avLst>
            <a:gd name="adj1" fmla="val 60000"/>
            <a:gd name="adj2" fmla="val 50000"/>
          </a:avLst>
        </a:prstGeom>
        <a:solidFill>
          <a:srgbClr val="FFFFFF"/>
        </a:solidFill>
        <a:ln w="38100" cmpd="sng">
          <a:solidFill>
            <a:srgbClr val="BFBFBF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-5400000">
        <a:off x="3515424" y="728533"/>
        <a:ext cx="184390" cy="179269"/>
      </dsp:txXfrm>
    </dsp:sp>
    <dsp:sp modelId="{87C32DCB-D7CA-425A-A14D-DC1B34BAA990}">
      <dsp:nvSpPr>
        <dsp:cNvPr id="0" name=""/>
        <dsp:cNvSpPr/>
      </dsp:nvSpPr>
      <dsp:spPr>
        <a:xfrm>
          <a:off x="1681977" y="1027314"/>
          <a:ext cx="3851283" cy="682929"/>
        </a:xfrm>
        <a:prstGeom prst="roundRect">
          <a:avLst>
            <a:gd name="adj" fmla="val 10000"/>
          </a:avLst>
        </a:prstGeom>
        <a:solidFill>
          <a:srgbClr val="FFFFFF"/>
        </a:solidFill>
        <a:ln w="38100" cmpd="sng">
          <a:solidFill>
            <a:srgbClr val="BFBFBF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rgbClr val="D9D9D9"/>
              </a:solidFill>
            </a:rPr>
            <a:t>Write tests </a:t>
          </a:r>
          <a:br>
            <a:rPr lang="en-US" sz="2400" kern="1200" dirty="0">
              <a:solidFill>
                <a:srgbClr val="D9D9D9"/>
              </a:solidFill>
            </a:rPr>
          </a:br>
          <a:r>
            <a:rPr lang="en-US" sz="2000" kern="1200" dirty="0">
              <a:solidFill>
                <a:srgbClr val="D9D9D9"/>
              </a:solidFill>
            </a:rPr>
            <a:t>to check that feature works </a:t>
          </a:r>
          <a:endParaRPr lang="en-GB" sz="2400" kern="1200" dirty="0">
            <a:solidFill>
              <a:srgbClr val="D9D9D9"/>
            </a:solidFill>
          </a:endParaRPr>
        </a:p>
      </dsp:txBody>
      <dsp:txXfrm>
        <a:off x="1701979" y="1047316"/>
        <a:ext cx="3811279" cy="642925"/>
      </dsp:txXfrm>
    </dsp:sp>
    <dsp:sp modelId="{143F6140-E7F1-4CCF-A9B1-524762512517}">
      <dsp:nvSpPr>
        <dsp:cNvPr id="0" name=""/>
        <dsp:cNvSpPr/>
      </dsp:nvSpPr>
      <dsp:spPr>
        <a:xfrm rot="5400000">
          <a:off x="3479569" y="1727317"/>
          <a:ext cx="256098" cy="307318"/>
        </a:xfrm>
        <a:prstGeom prst="rightArrow">
          <a:avLst>
            <a:gd name="adj1" fmla="val 60000"/>
            <a:gd name="adj2" fmla="val 50000"/>
          </a:avLst>
        </a:prstGeom>
        <a:solidFill>
          <a:srgbClr val="FFFFFF"/>
        </a:solidFill>
        <a:ln w="38100" cmpd="sng">
          <a:solidFill>
            <a:srgbClr val="BFBFBF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000" kern="1200"/>
        </a:p>
      </dsp:txBody>
      <dsp:txXfrm rot="-5400000">
        <a:off x="3515424" y="1752927"/>
        <a:ext cx="184390" cy="179269"/>
      </dsp:txXfrm>
    </dsp:sp>
    <dsp:sp modelId="{3FA6B472-D1F3-409B-BF18-F1310278CB78}">
      <dsp:nvSpPr>
        <dsp:cNvPr id="0" name=""/>
        <dsp:cNvSpPr/>
      </dsp:nvSpPr>
      <dsp:spPr>
        <a:xfrm>
          <a:off x="1697179" y="2051708"/>
          <a:ext cx="3820879" cy="682929"/>
        </a:xfrm>
        <a:prstGeom prst="roundRect">
          <a:avLst>
            <a:gd name="adj" fmla="val 10000"/>
          </a:avLst>
        </a:prstGeom>
        <a:solidFill>
          <a:srgbClr val="FFFFFF"/>
        </a:solidFill>
        <a:ln w="38100" cmpd="sng">
          <a:solidFill>
            <a:srgbClr val="BFBFBF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rgbClr val="D9D9D9"/>
              </a:solidFill>
            </a:rPr>
            <a:t>Write simplest code </a:t>
          </a:r>
          <a:br>
            <a:rPr lang="en-US" sz="2400" kern="1200" dirty="0">
              <a:solidFill>
                <a:srgbClr val="D9D9D9"/>
              </a:solidFill>
            </a:rPr>
          </a:br>
          <a:r>
            <a:rPr lang="en-US" sz="2000" kern="1200" dirty="0">
              <a:solidFill>
                <a:srgbClr val="D9D9D9"/>
              </a:solidFill>
            </a:rPr>
            <a:t>that makes tests pass</a:t>
          </a:r>
        </a:p>
      </dsp:txBody>
      <dsp:txXfrm>
        <a:off x="1717181" y="2071710"/>
        <a:ext cx="3780875" cy="642925"/>
      </dsp:txXfrm>
    </dsp:sp>
    <dsp:sp modelId="{E202264D-36A3-408A-9050-7FBD30D2645C}">
      <dsp:nvSpPr>
        <dsp:cNvPr id="0" name=""/>
        <dsp:cNvSpPr/>
      </dsp:nvSpPr>
      <dsp:spPr>
        <a:xfrm rot="5400000">
          <a:off x="3479569" y="2751710"/>
          <a:ext cx="256098" cy="307318"/>
        </a:xfrm>
        <a:prstGeom prst="rightArrow">
          <a:avLst>
            <a:gd name="adj1" fmla="val 60000"/>
            <a:gd name="adj2" fmla="val 50000"/>
          </a:avLst>
        </a:prstGeom>
        <a:solidFill>
          <a:srgbClr val="FFFFFF"/>
        </a:solidFill>
        <a:ln w="38100" cmpd="sng">
          <a:solidFill>
            <a:srgbClr val="BFBFBF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000" kern="1200"/>
        </a:p>
      </dsp:txBody>
      <dsp:txXfrm rot="-5400000">
        <a:off x="3515424" y="2777320"/>
        <a:ext cx="184390" cy="179269"/>
      </dsp:txXfrm>
    </dsp:sp>
    <dsp:sp modelId="{3725F2C1-AA1D-49A3-9D73-9D444D08CE71}">
      <dsp:nvSpPr>
        <dsp:cNvPr id="0" name=""/>
        <dsp:cNvSpPr/>
      </dsp:nvSpPr>
      <dsp:spPr>
        <a:xfrm>
          <a:off x="1697179" y="3076102"/>
          <a:ext cx="3820879" cy="682929"/>
        </a:xfrm>
        <a:prstGeom prst="roundRect">
          <a:avLst>
            <a:gd name="adj" fmla="val 10000"/>
          </a:avLst>
        </a:prstGeom>
        <a:solidFill>
          <a:srgbClr val="FFFFFF"/>
        </a:solidFill>
        <a:ln w="38100" cmpd="sng">
          <a:solidFill>
            <a:srgbClr val="0ECC00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rgbClr val="000000"/>
              </a:solidFill>
            </a:rPr>
            <a:t>Run tests and debug </a:t>
          </a:r>
          <a:br>
            <a:rPr lang="en-US" sz="2400" kern="1200" dirty="0">
              <a:solidFill>
                <a:srgbClr val="000000"/>
              </a:solidFill>
            </a:rPr>
          </a:br>
          <a:r>
            <a:rPr lang="en-US" sz="2000" kern="1200" dirty="0">
              <a:solidFill>
                <a:srgbClr val="000000"/>
              </a:solidFill>
            </a:rPr>
            <a:t>until </a:t>
          </a:r>
          <a:r>
            <a:rPr lang="en-US" sz="2000" i="1" kern="1200" dirty="0">
              <a:solidFill>
                <a:srgbClr val="000000"/>
              </a:solidFill>
            </a:rPr>
            <a:t>all</a:t>
          </a:r>
          <a:r>
            <a:rPr lang="en-US" sz="2000" kern="1200" dirty="0">
              <a:solidFill>
                <a:srgbClr val="000000"/>
              </a:solidFill>
            </a:rPr>
            <a:t> tests pass</a:t>
          </a:r>
        </a:p>
      </dsp:txBody>
      <dsp:txXfrm>
        <a:off x="1717181" y="3096104"/>
        <a:ext cx="3780875" cy="642925"/>
      </dsp:txXfrm>
    </dsp:sp>
    <dsp:sp modelId="{B4CC5E68-BD20-49EE-86FA-E08541A3FE12}">
      <dsp:nvSpPr>
        <dsp:cNvPr id="0" name=""/>
        <dsp:cNvSpPr/>
      </dsp:nvSpPr>
      <dsp:spPr>
        <a:xfrm rot="5400000">
          <a:off x="3479569" y="3776104"/>
          <a:ext cx="256098" cy="307318"/>
        </a:xfrm>
        <a:prstGeom prst="rightArrow">
          <a:avLst>
            <a:gd name="adj1" fmla="val 60000"/>
            <a:gd name="adj2" fmla="val 50000"/>
          </a:avLst>
        </a:prstGeom>
        <a:solidFill>
          <a:srgbClr val="FFFFFF"/>
        </a:solidFill>
        <a:ln w="38100" cmpd="sng">
          <a:solidFill>
            <a:srgbClr val="BFBFBF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000" kern="1200"/>
        </a:p>
      </dsp:txBody>
      <dsp:txXfrm rot="-5400000">
        <a:off x="3515424" y="3801714"/>
        <a:ext cx="184390" cy="179269"/>
      </dsp:txXfrm>
    </dsp:sp>
    <dsp:sp modelId="{C45FEE31-6BF1-4E83-9497-1224D8F07991}">
      <dsp:nvSpPr>
        <dsp:cNvPr id="0" name=""/>
        <dsp:cNvSpPr/>
      </dsp:nvSpPr>
      <dsp:spPr>
        <a:xfrm>
          <a:off x="1697179" y="4100496"/>
          <a:ext cx="3820879" cy="682929"/>
        </a:xfrm>
        <a:prstGeom prst="roundRect">
          <a:avLst>
            <a:gd name="adj" fmla="val 10000"/>
          </a:avLst>
        </a:prstGeom>
        <a:solidFill>
          <a:srgbClr val="FFFFFF"/>
        </a:solidFill>
        <a:ln w="38100" cmpd="sng">
          <a:solidFill>
            <a:srgbClr val="BFBFBF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rgbClr val="D9D9D9"/>
              </a:solidFill>
            </a:rPr>
            <a:t>Refactor and optimize </a:t>
          </a:r>
          <a:br>
            <a:rPr lang="en-US" sz="2400" kern="1200" dirty="0">
              <a:solidFill>
                <a:srgbClr val="D9D9D9"/>
              </a:solidFill>
            </a:rPr>
          </a:br>
          <a:r>
            <a:rPr lang="en-US" sz="2000" kern="1200" dirty="0">
              <a:solidFill>
                <a:srgbClr val="D9D9D9"/>
              </a:solidFill>
            </a:rPr>
            <a:t>only if necessary</a:t>
          </a:r>
        </a:p>
      </dsp:txBody>
      <dsp:txXfrm>
        <a:off x="1717181" y="4120498"/>
        <a:ext cx="3780875" cy="64292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AC11AF-147E-0A48-A5B0-8DA858D84551}" type="datetimeFigureOut">
              <a:rPr lang="en-US" smtClean="0"/>
              <a:pPr/>
              <a:t>8/24/23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06F090-DD87-7740-9678-0E1C7887DC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25147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1638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638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39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639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99B30722-7DAA-4E93-8206-71F83E27528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34042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80" charset="-128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80" charset="-128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80" charset="-128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80" charset="-128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80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78627-E3FE-44FD-B5FA-4582AC800163}" type="slidenum">
              <a:rPr lang="en-GB" smtClean="0"/>
              <a:pPr/>
              <a:t>2</a:t>
            </a:fld>
            <a:endParaRPr lang="en-GB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Bugs are inevitable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Run flake8 on the *initial*</a:t>
            </a:r>
            <a:r>
              <a:rPr lang="en-US" baseline="0"/>
              <a:t> pyanno code.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B30722-7DAA-4E93-8206-71F83E275281}" type="slidenum">
              <a:rPr lang="en-US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2430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8E0D4-3906-5E84-9A66-DB37BEBD61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77B22A-8A05-AD52-8CD6-5F2450701F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4885C7-A8EA-280C-CFBA-89A4A205E2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2023,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7C72EE-FDE1-C1F3-4957-207508BA3B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Debugging, v2.0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DDE409-FF3D-5A1F-DCB8-2A1521C622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2638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37998-4DFB-949C-9946-44ABA06DA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AF8318-8086-2300-EBA3-6BD9655BE5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543218-1C1C-8ECD-A72E-EED3A3D75E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2023,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338D7D-503F-65D1-2659-739E6A188D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Debugging, v2.0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739E4B-F73D-F0A8-9E9B-E60A9F31E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5A131-7E6B-4BFA-A2D4-3B708019D05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3200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6320345-524B-8751-BCE7-58AFCFD2B7E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847C1A7-E700-E428-197C-BDCDADD7C3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0B8320-916C-734C-F2BE-F0C29D8554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2023,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6AD22D-995A-2177-AEFB-2B97C7188C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Debugging, v2.0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7E489E-1D46-1DD9-1A3C-47EC27CC72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0803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3B289-AB40-9846-F843-B96332043E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32DB23-192C-438B-D8F3-D8A1D25927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B6A9C4-05FD-10D3-FE4B-76DC2AFFDA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2023,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06A97E-49EC-5507-F31A-8468F50192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Debugging, v2.0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260223-066B-A525-B45F-4A4427D4F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2538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291EF-8D9D-352A-F2A6-BD2861237B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076055-D9A9-9CE9-1AA6-7B4562B1A7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D27972-6FA4-CF11-473A-DD997E31BD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2023,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A8CE54-DDB9-AF26-27D0-3987F17648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Debugging, v2.0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7F0F92-78DB-2A78-9A43-9F2F501A34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629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86131E-9D33-D5F2-A451-A9FAA49A46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D2941E-A496-3834-EA97-689CF20864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0604C0-AB24-E0A9-4DDF-255BC4244A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A237F5-1F8D-43F2-27CB-3E0D305071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2023, CC BY-SA 4.0</a:t>
            </a: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262D06-9CA1-5B96-505F-4EC2B7478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Debugging, v2.0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E361F3-6C74-C343-9F66-2607C7CD62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3307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E2A5BB-68A9-92ED-B0E4-AD639F117E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859D9A-BCC6-4F00-12E7-FC7B981692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0AE4DE-A60C-1E47-B575-073B1493F0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FC32752-23D6-3CDD-042B-A0DA0A60B9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04EF0C3-AE4A-AC37-F13D-6EA3B422D6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04ED2CC-8C47-56B3-0219-30A82DB48E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2023, CC BY-SA 4.0</a:t>
            </a:r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6E62C63-AE32-D166-FDFA-942C7FAB4E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Debugging, v2.0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97C64B2-A0A4-B777-5580-EB5CAFB90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4027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6E62AF-FB55-10D2-20BC-6ED7F2F39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077EB3-EC84-48C9-39A4-AE836F3AA3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2023, CC BY-SA 4.0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7C5FB1-8638-CA18-69ED-E51801C8F0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Debugging, v2.0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1BA662-99E8-5C9E-0EE1-72A62BD38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0354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F3510B7-9A36-B2EE-F43B-2E6DADD6EC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2023, CC BY-SA 4.0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03A99F-D0DE-3DFF-8075-E31B207561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Debugging, v2.0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F04033-CFD7-5273-4BFF-CFEA173C4F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4939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52616-2FB4-0349-153A-78EC93B31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79301E-B075-A49D-41D1-7B2E7866DD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4903C4-83F2-7123-E293-EC7B61AF6A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93B7A2-3957-6F98-E6EB-6478DC36FE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2023, CC BY-SA 4.0</a:t>
            </a: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9AA7F2-AE66-8BB8-9043-2077AF0F62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Debugging, v2.0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142501-2BAE-5ADC-8E80-79889635B3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7826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0E30D7-5025-56CE-7573-AB28A2D31E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375BA7C-0CB7-CD9E-9918-BBB143F047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86F301-A243-6206-7894-FDA327B67E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C103FE-41C2-E0C4-9695-65B1712293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2023, CC BY-SA 4.0</a:t>
            </a: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3BF643-E0F9-EDBB-B372-4995A01384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Debugging, v2.0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B6E0D1-EBAD-C691-0DD4-170EF4A8D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AB8C0-1AFE-4AD2-A399-FC2954A1949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5172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6F4ECE4-3DA8-E41F-11D2-43FCEDC7C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036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A1490D-9724-58BB-AD71-515B6AB11E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484784"/>
            <a:ext cx="10515600" cy="46921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AB7A2D-647B-C07A-70E3-1B633820BD6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CH"/>
              <a:t>August 2023,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5343BC-648B-7077-AF70-1F5B996DEC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Debugging, v2.0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2DD780-2E37-97CA-6F6B-10CB932FDB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222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H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79B30C8B-B7EA-E43D-12A0-28FE49F4C559}"/>
              </a:ext>
            </a:extLst>
          </p:cNvPr>
          <p:cNvSpPr txBox="1">
            <a:spLocks/>
          </p:cNvSpPr>
          <p:nvPr/>
        </p:nvSpPr>
        <p:spPr>
          <a:xfrm>
            <a:off x="263352" y="260648"/>
            <a:ext cx="10081120" cy="1702367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8000" b="1" dirty="0"/>
              <a:t>Debugging</a:t>
            </a:r>
            <a:br>
              <a:rPr lang="en-US" sz="5400" dirty="0"/>
            </a:br>
            <a:r>
              <a:rPr lang="en-US" sz="4800" dirty="0"/>
              <a:t>Sometimes you can’t avoid it</a:t>
            </a:r>
            <a:endParaRPr lang="en-GB" sz="4000" dirty="0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1B3065C6-8368-ADA9-51D1-56948C3C7FCC}"/>
              </a:ext>
            </a:extLst>
          </p:cNvPr>
          <p:cNvSpPr txBox="1">
            <a:spLocks/>
          </p:cNvSpPr>
          <p:nvPr/>
        </p:nvSpPr>
        <p:spPr>
          <a:xfrm>
            <a:off x="263352" y="6014637"/>
            <a:ext cx="5921896" cy="548285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3200" dirty="0"/>
              <a:t>Pietro Berkes and Lisa Schwetlick</a:t>
            </a:r>
          </a:p>
        </p:txBody>
      </p: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7F54A523-9F84-FC34-BCA8-DD6FBB467B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2264" y="3114506"/>
            <a:ext cx="3456384" cy="3456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Hands-on!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Run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flake8</a:t>
            </a:r>
            <a:r>
              <a:rPr lang="en-US" dirty="0"/>
              <a:t> on the file you edited, and fix all complaints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2023, CC BY-SA 4.0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Debugging, v2.0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C0379B-A821-E178-18F5-15416948D2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5" name="Picture 4" descr="Image">
            <a:extLst>
              <a:ext uri="{FF2B5EF4-FFF2-40B4-BE49-F238E27FC236}">
                <a16:creationId xmlns:a16="http://schemas.microsoft.com/office/drawing/2014/main" id="{A9BC0C43-1AFF-3594-058A-5E8F027580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6634" y="3562424"/>
            <a:ext cx="2614539" cy="2614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18151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2" name="Picture 6" descr="Image">
            <a:extLst>
              <a:ext uri="{FF2B5EF4-FFF2-40B4-BE49-F238E27FC236}">
                <a16:creationId xmlns:a16="http://schemas.microsoft.com/office/drawing/2014/main" id="{0282335F-053A-E76D-9B43-FDB3386B88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2743200"/>
            <a:ext cx="4114800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F8A9135-88C9-3A8D-0468-6E1C20031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How to react to a bug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9E351C-6DF9-6221-F991-C895EBB618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CH" dirty="0"/>
              <a:t>Add a test that matches the behavior you expect. It will fail and reproduce the bug</a:t>
            </a:r>
          </a:p>
          <a:p>
            <a:pPr marL="514350" indent="-514350">
              <a:buFont typeface="+mj-lt"/>
              <a:buAutoNum type="arabicPeriod"/>
            </a:pPr>
            <a:r>
              <a:rPr lang="en-CH" dirty="0"/>
              <a:t>Debug and fix the the bug</a:t>
            </a:r>
          </a:p>
          <a:p>
            <a:pPr marL="514350" indent="-514350">
              <a:buFont typeface="+mj-lt"/>
              <a:buAutoNum type="arabicPeriod"/>
            </a:pPr>
            <a:r>
              <a:rPr lang="en-CH" dirty="0"/>
              <a:t>Run the tests until they all pass (go back to 2 if necessary)</a:t>
            </a:r>
          </a:p>
          <a:p>
            <a:pPr marL="514350" indent="-514350">
              <a:buFont typeface="+mj-lt"/>
              <a:buAutoNum type="arabicPeriod"/>
            </a:pPr>
            <a:endParaRPr lang="en-CH" dirty="0"/>
          </a:p>
          <a:p>
            <a:r>
              <a:rPr lang="en-CH" dirty="0"/>
              <a:t>Now your bug is fixed *and* it will never occur again!</a:t>
            </a:r>
          </a:p>
          <a:p>
            <a:pPr marL="514350" indent="-514350">
              <a:buFont typeface="+mj-lt"/>
              <a:buAutoNum type="arabicPeriod"/>
            </a:pPr>
            <a:endParaRPr lang="en-C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FCC967-8FC6-F4C1-5403-43AAE46498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2023,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6F8319-D2C9-BC26-2C7B-B20D2195D0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Debugging, v2.0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CC3A63-AD26-367C-5E5A-1276F478E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5857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2023, CC BY-SA 4.0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Debugging, v2.0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DC436E-642E-707E-1798-D9059C4A6A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dirty="0"/>
              <a:t>The agile development cycle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2023, CC BY-SA 4.0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Debugging, v2.0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536160" y="2420888"/>
            <a:ext cx="186997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>
                <a:solidFill>
                  <a:srgbClr val="D9D9D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pytest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536160" y="4509120"/>
            <a:ext cx="223914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>
                <a:latin typeface="Consolas" panose="020B0609020204030204" pitchFamily="49" charset="0"/>
                <a:cs typeface="Consolas" panose="020B0609020204030204" pitchFamily="49" charset="0"/>
              </a:rPr>
              <a:t>pdb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536160" y="5175484"/>
            <a:ext cx="2736304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noProof="1">
                <a:solidFill>
                  <a:srgbClr val="D9D9D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timeit</a:t>
            </a:r>
          </a:p>
          <a:p>
            <a:r>
              <a:rPr lang="en-US" sz="2100" noProof="1">
                <a:solidFill>
                  <a:srgbClr val="D9D9D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cProfile</a:t>
            </a:r>
          </a:p>
          <a:p>
            <a:r>
              <a:rPr lang="en-US" sz="2100" noProof="1">
                <a:solidFill>
                  <a:srgbClr val="D9D9D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line_profiler</a:t>
            </a:r>
          </a:p>
        </p:txBody>
      </p:sp>
      <p:grpSp>
        <p:nvGrpSpPr>
          <p:cNvPr id="16" name="Group 6"/>
          <p:cNvGrpSpPr/>
          <p:nvPr/>
        </p:nvGrpSpPr>
        <p:grpSpPr>
          <a:xfrm>
            <a:off x="1066800" y="1295400"/>
            <a:ext cx="7215238" cy="4786346"/>
            <a:chOff x="-457200" y="1295400"/>
            <a:chExt cx="7215238" cy="4786346"/>
          </a:xfrm>
          <a:effectLst/>
        </p:grpSpPr>
        <p:graphicFrame>
          <p:nvGraphicFramePr>
            <p:cNvPr id="17" name="Diagram 16"/>
            <p:cNvGraphicFramePr/>
            <p:nvPr>
              <p:extLst>
                <p:ext uri="{D42A27DB-BD31-4B8C-83A1-F6EECF244321}">
                  <p14:modId xmlns:p14="http://schemas.microsoft.com/office/powerpoint/2010/main" val="1695276712"/>
                </p:ext>
              </p:extLst>
            </p:nvPr>
          </p:nvGraphicFramePr>
          <p:xfrm>
            <a:off x="-457200" y="1295400"/>
            <a:ext cx="7215238" cy="4786346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  <p:sp>
          <p:nvSpPr>
            <p:cNvPr id="18" name="U-Turn Arrow 17"/>
            <p:cNvSpPr/>
            <p:nvPr/>
          </p:nvSpPr>
          <p:spPr>
            <a:xfrm rot="16200000">
              <a:off x="-1404665" y="3212976"/>
              <a:ext cx="4392488" cy="792088"/>
            </a:xfrm>
            <a:prstGeom prst="uturnArrow">
              <a:avLst>
                <a:gd name="adj1" fmla="val 25000"/>
                <a:gd name="adj2" fmla="val 24258"/>
                <a:gd name="adj3" fmla="val 25000"/>
                <a:gd name="adj4" fmla="val 43750"/>
                <a:gd name="adj5" fmla="val 100000"/>
              </a:avLst>
            </a:prstGeom>
            <a:solidFill>
              <a:schemeClr val="bg1"/>
            </a:solidFill>
            <a:ln w="38100" cmpd="sng">
              <a:solidFill>
                <a:srgbClr val="BFBFBF"/>
              </a:solidFill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>
                <a:solidFill>
                  <a:schemeClr val="tx1"/>
                </a:solidFill>
              </a:endParaRPr>
            </a:p>
          </p:txBody>
        </p:sp>
      </p:grpSp>
      <p:sp>
        <p:nvSpPr>
          <p:cNvPr id="19" name="U-Turn Arrow 18"/>
          <p:cNvSpPr/>
          <p:nvPr/>
        </p:nvSpPr>
        <p:spPr>
          <a:xfrm rot="16200000" flipV="1">
            <a:off x="6312024" y="4869160"/>
            <a:ext cx="1296144" cy="576064"/>
          </a:xfrm>
          <a:prstGeom prst="uturnArrow">
            <a:avLst>
              <a:gd name="adj1" fmla="val 30443"/>
              <a:gd name="adj2" fmla="val 25000"/>
              <a:gd name="adj3" fmla="val 30183"/>
              <a:gd name="adj4" fmla="val 60079"/>
              <a:gd name="adj5" fmla="val 100000"/>
            </a:avLst>
          </a:prstGeom>
          <a:solidFill>
            <a:srgbClr val="FFFFFF"/>
          </a:solidFill>
          <a:ln w="38100" cmpd="sng">
            <a:solidFill>
              <a:srgbClr val="BFBFBF"/>
            </a:solidFill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>
              <a:solidFill>
                <a:schemeClr val="tx1"/>
              </a:solidFill>
            </a:endParaRPr>
          </a:p>
        </p:txBody>
      </p:sp>
      <p:pic>
        <p:nvPicPr>
          <p:cNvPr id="4" name="Picture 6" descr="Image">
            <a:extLst>
              <a:ext uri="{FF2B5EF4-FFF2-40B4-BE49-F238E27FC236}">
                <a16:creationId xmlns:a16="http://schemas.microsoft.com/office/drawing/2014/main" id="{F103A676-EF1E-5E65-1755-3C0A8AADB2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flipH="1">
            <a:off x="9727702" y="4149080"/>
            <a:ext cx="2386136" cy="2386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8DFA52-75B6-02E1-7400-5DC0B3146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785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mage">
            <a:extLst>
              <a:ext uri="{FF2B5EF4-FFF2-40B4-BE49-F238E27FC236}">
                <a16:creationId xmlns:a16="http://schemas.microsoft.com/office/drawing/2014/main" id="{F3E90E9D-60CE-7767-885D-8140B15BD1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1076" y="3933055"/>
            <a:ext cx="2560187" cy="2560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dirty="0"/>
              <a:t>Debugging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idx="1"/>
          </p:nvPr>
        </p:nvSpPr>
        <p:spPr>
          <a:xfrm>
            <a:off x="983432" y="1484784"/>
            <a:ext cx="8642176" cy="4692179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The best way to debug is to avoid bugs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By writing tests, you </a:t>
            </a:r>
            <a:r>
              <a:rPr lang="en-US" sz="2400" i="1" dirty="0"/>
              <a:t>anticipate</a:t>
            </a:r>
            <a:r>
              <a:rPr lang="en-US" sz="2400" dirty="0"/>
              <a:t> the bugs </a:t>
            </a:r>
          </a:p>
          <a:p>
            <a:pPr>
              <a:lnSpc>
                <a:spcPct val="90000"/>
              </a:lnSpc>
            </a:pPr>
            <a:r>
              <a:rPr lang="en-US" dirty="0"/>
              <a:t>Your test cases should already exclude a big portion of the possible causes</a:t>
            </a:r>
          </a:p>
          <a:p>
            <a:pPr marL="0" indent="0">
              <a:lnSpc>
                <a:spcPct val="90000"/>
              </a:lnSpc>
              <a:buNone/>
            </a:pPr>
            <a:endParaRPr lang="en-US" dirty="0"/>
          </a:p>
          <a:p>
            <a:pPr>
              <a:lnSpc>
                <a:spcPct val="90000"/>
              </a:lnSpc>
            </a:pPr>
            <a:r>
              <a:rPr lang="en-US" dirty="0"/>
              <a:t>Core idea in debugging: you can stop the execution of your application at the bug, look at the state of the variables, and execute the code step by step</a:t>
            </a:r>
          </a:p>
          <a:p>
            <a:pPr>
              <a:lnSpc>
                <a:spcPct val="90000"/>
              </a:lnSpc>
            </a:pPr>
            <a:r>
              <a:rPr lang="en-US" dirty="0"/>
              <a:t>Avoid littering your code with </a:t>
            </a:r>
            <a:r>
              <a:rPr lang="en-US" i="1" dirty="0"/>
              <a:t>print</a:t>
            </a:r>
            <a:r>
              <a:rPr lang="en-US" dirty="0"/>
              <a:t> statements</a:t>
            </a:r>
          </a:p>
          <a:p>
            <a:pPr marL="0" indent="0">
              <a:lnSpc>
                <a:spcPct val="90000"/>
              </a:lnSpc>
              <a:buNone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2023, CC BY-SA 4.0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Debugging, v2.0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255A5EA-AA65-F05F-4658-EDA6D5CEE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563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>
                <a:latin typeface="Consolas" panose="020B0609020204030204" pitchFamily="49" charset="0"/>
                <a:cs typeface="Consolas" panose="020B0609020204030204" pitchFamily="49" charset="0"/>
              </a:rPr>
              <a:t>pdb</a:t>
            </a:r>
            <a:r>
              <a:rPr lang="en-GB" dirty="0"/>
              <a:t>, the Python debugger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3200" dirty="0">
                <a:cs typeface="Courier New" pitchFamily="49" charset="0"/>
              </a:rPr>
              <a:t>Command-line based debugger</a:t>
            </a:r>
          </a:p>
          <a:p>
            <a:r>
              <a:rPr lang="en-US" sz="3200" dirty="0">
                <a:latin typeface="Consolas" panose="020B0609020204030204" pitchFamily="49" charset="0"/>
                <a:cs typeface="Consolas" panose="020B0609020204030204" pitchFamily="49" charset="0"/>
              </a:rPr>
              <a:t>pdb</a:t>
            </a:r>
            <a:r>
              <a:rPr lang="en-US" sz="3200" dirty="0">
                <a:cs typeface="Courier New" pitchFamily="49" charset="0"/>
              </a:rPr>
              <a:t> opens an interactive shell, in which one can interact with the code</a:t>
            </a:r>
          </a:p>
          <a:p>
            <a:pPr lvl="1"/>
            <a:r>
              <a:rPr lang="en-US" sz="2800" dirty="0">
                <a:cs typeface="Courier New" pitchFamily="49" charset="0"/>
              </a:rPr>
              <a:t>examine and change value of variables</a:t>
            </a:r>
          </a:p>
          <a:p>
            <a:pPr lvl="1"/>
            <a:r>
              <a:rPr lang="en-US" sz="2800" dirty="0">
                <a:cs typeface="Courier New" pitchFamily="49" charset="0"/>
              </a:rPr>
              <a:t>execute code line by line</a:t>
            </a:r>
          </a:p>
          <a:p>
            <a:pPr lvl="1"/>
            <a:r>
              <a:rPr lang="en-US" sz="2800" dirty="0">
                <a:cs typeface="Courier New" pitchFamily="49" charset="0"/>
              </a:rPr>
              <a:t>set up breakpoints</a:t>
            </a:r>
          </a:p>
          <a:p>
            <a:pPr lvl="1"/>
            <a:r>
              <a:rPr lang="en-US" sz="2800" dirty="0">
                <a:cs typeface="Courier New" pitchFamily="49" charset="0"/>
              </a:rPr>
              <a:t>examine calls stack</a:t>
            </a:r>
            <a:endParaRPr lang="en-GB" sz="3600" dirty="0">
              <a:latin typeface="Calibri"/>
              <a:cs typeface="Times New Roman"/>
            </a:endParaRPr>
          </a:p>
          <a:p>
            <a:endParaRPr lang="en-US" sz="3200" dirty="0">
              <a:cs typeface="Courier New" pitchFamily="49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2023, CC BY-SA 4.0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Debugging, v2.0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7EAC02-FCA9-AEFD-57CB-6CE354CB4B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2050" name="Picture 2" descr="Image">
            <a:extLst>
              <a:ext uri="{FF2B5EF4-FFF2-40B4-BE49-F238E27FC236}">
                <a16:creationId xmlns:a16="http://schemas.microsoft.com/office/drawing/2014/main" id="{7CA82152-C0E9-DAEE-39F1-AF6C5FE0F1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0336" y="3816424"/>
            <a:ext cx="2564904" cy="2564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05000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09E8DB1-FFAD-2868-B584-F61AEA0EC5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Hands-on example!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2023, CC BY-SA 4.0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Debugging, v2.0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3C6C99-6901-AE41-43FC-C58296329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932C3E2-281B-F346-7245-C8EE41CCCA0C}"/>
              </a:ext>
            </a:extLst>
          </p:cNvPr>
          <p:cNvSpPr/>
          <p:nvPr/>
        </p:nvSpPr>
        <p:spPr>
          <a:xfrm>
            <a:off x="152400" y="136524"/>
            <a:ext cx="11848256" cy="6584951"/>
          </a:xfrm>
          <a:prstGeom prst="rect">
            <a:avLst/>
          </a:prstGeom>
          <a:noFill/>
          <a:ln w="165100">
            <a:solidFill>
              <a:srgbClr val="7030A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3074" name="Picture 2" descr="Image">
            <a:extLst>
              <a:ext uri="{FF2B5EF4-FFF2-40B4-BE49-F238E27FC236}">
                <a16:creationId xmlns:a16="http://schemas.microsoft.com/office/drawing/2014/main" id="{153D85F6-4EA7-0361-B7F2-B4E50A72D4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9992" y="3645024"/>
            <a:ext cx="2593504" cy="2593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210808"/>
      </p:ext>
    </p:extLst>
  </p:cSld>
  <p:clrMapOvr>
    <a:masterClrMapping/>
  </p:clrMapOvr>
  <p:transition>
    <p:sndAc>
      <p:stSnd>
        <p:snd r:embed="rId2" name="chimes.wav"/>
      </p:stSnd>
    </p:sndAc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C58C9B-B84D-1D29-905D-9243956B2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Hands-on!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6E7F74-6EE6-8E80-800A-25E73C5CD5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Fix the bug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4912FC-F11A-DDD7-CFF3-C3B2AABE0E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2023,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72875E-405F-2CFA-61F8-62259C382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Debugging, v2.0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9FD450-6F1F-EE03-4168-150AEDFEA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8194" name="Picture 2" descr="Image">
            <a:extLst>
              <a:ext uri="{FF2B5EF4-FFF2-40B4-BE49-F238E27FC236}">
                <a16:creationId xmlns:a16="http://schemas.microsoft.com/office/drawing/2014/main" id="{19FF674C-658D-195D-374C-A6760D9C00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0600" y="3398245"/>
            <a:ext cx="2935387" cy="2935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12030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Entering the debugger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indent="228600"/>
            <a:r>
              <a:rPr lang="en-US" dirty="0">
                <a:ea typeface="Times New Roman"/>
                <a:cs typeface="Times New Roman"/>
              </a:rPr>
              <a:t>Enter debugger at the start of a file:</a:t>
            </a:r>
            <a:br>
              <a:rPr lang="en-US" sz="2800" dirty="0">
                <a:latin typeface="Calibri"/>
                <a:ea typeface="Times New Roman"/>
                <a:cs typeface="Times New Roman"/>
              </a:rPr>
            </a:br>
            <a:r>
              <a:rPr lang="en-US" sz="2800" dirty="0">
                <a:latin typeface="Calibri"/>
                <a:ea typeface="Times New Roman"/>
                <a:cs typeface="Times New Roman"/>
              </a:rPr>
              <a:t>    </a:t>
            </a:r>
            <a:r>
              <a:rPr lang="en-US" dirty="0">
                <a:latin typeface="Consolas" panose="020B0609020204030204" pitchFamily="49" charset="0"/>
                <a:ea typeface="Times New Roman"/>
                <a:cs typeface="Consolas" panose="020B0609020204030204" pitchFamily="49" charset="0"/>
              </a:rPr>
              <a:t>python –m pdb </a:t>
            </a:r>
            <a:r>
              <a:rPr lang="en-US" dirty="0" err="1">
                <a:latin typeface="Consolas" panose="020B0609020204030204" pitchFamily="49" charset="0"/>
                <a:ea typeface="Times New Roman"/>
                <a:cs typeface="Consolas" panose="020B0609020204030204" pitchFamily="49" charset="0"/>
              </a:rPr>
              <a:t>myscript.py</a:t>
            </a:r>
            <a:br>
              <a:rPr lang="en-US" dirty="0">
                <a:latin typeface="Consolas" panose="020B0609020204030204" pitchFamily="49" charset="0"/>
                <a:ea typeface="Times New Roman"/>
                <a:cs typeface="Consolas" panose="020B0609020204030204" pitchFamily="49" charset="0"/>
              </a:rPr>
            </a:br>
            <a:endParaRPr lang="en-GB" dirty="0">
              <a:latin typeface="Consolas" panose="020B0609020204030204" pitchFamily="49" charset="0"/>
              <a:ea typeface="Times New Roman"/>
              <a:cs typeface="Consolas" panose="020B0609020204030204" pitchFamily="49" charset="0"/>
            </a:endParaRPr>
          </a:p>
          <a:p>
            <a:pPr indent="228600"/>
            <a:r>
              <a:rPr lang="en-US" dirty="0">
                <a:ea typeface="Times New Roman"/>
                <a:cs typeface="Times New Roman"/>
              </a:rPr>
              <a:t>Enter at a specific point in the code (easy alternative to </a:t>
            </a:r>
            <a:r>
              <a:rPr lang="en-US" dirty="0">
                <a:latin typeface="Consolas" panose="020B0609020204030204" pitchFamily="49" charset="0"/>
                <a:ea typeface="Times New Roman"/>
                <a:cs typeface="Consolas" panose="020B0609020204030204" pitchFamily="49" charset="0"/>
              </a:rPr>
              <a:t>print</a:t>
            </a:r>
            <a:r>
              <a:rPr lang="en-US" dirty="0">
                <a:ea typeface="Times New Roman"/>
                <a:cs typeface="Times New Roman"/>
              </a:rPr>
              <a:t>):</a:t>
            </a:r>
          </a:p>
          <a:p>
            <a:pPr indent="228600"/>
            <a:endParaRPr lang="en-US" dirty="0">
              <a:ea typeface="Times New Roman"/>
              <a:cs typeface="Times New Roman"/>
            </a:endParaRPr>
          </a:p>
          <a:p>
            <a:pPr indent="228600"/>
            <a:endParaRPr lang="en-US" dirty="0">
              <a:ea typeface="Times New Roman"/>
              <a:cs typeface="Times New Roman"/>
            </a:endParaRPr>
          </a:p>
          <a:p>
            <a:pPr indent="0">
              <a:buNone/>
            </a:pPr>
            <a:br>
              <a:rPr lang="en-US" dirty="0">
                <a:ea typeface="Times New Roman"/>
                <a:cs typeface="Times New Roman"/>
              </a:rPr>
            </a:br>
            <a:endParaRPr lang="en-US" dirty="0">
              <a:ea typeface="Times New Roman"/>
              <a:cs typeface="Times New Roman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2023, CC BY-SA 4.0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Debugging, v2.0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48040" y="3429000"/>
            <a:ext cx="4556072" cy="132343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eaLnBrk="1" fontAlgn="auto" hangingPunct="1">
              <a:spcBef>
                <a:spcPts val="1200"/>
              </a:spcBef>
              <a:spcAft>
                <a:spcPts val="0"/>
              </a:spcAft>
              <a:buClr>
                <a:srgbClr val="727CA3"/>
              </a:buClr>
              <a:buSzPct val="76000"/>
            </a:pPr>
            <a:r>
              <a:rPr lang="en-US" sz="2000" dirty="0">
                <a:solidFill>
                  <a:srgbClr val="A9494D"/>
                </a:solidFill>
                <a:latin typeface="Consolas" panose="020B0609020204030204" pitchFamily="49" charset="0"/>
                <a:ea typeface="Times New Roman"/>
                <a:cs typeface="Consolas" panose="020B0609020204030204" pitchFamily="49" charset="0"/>
              </a:rPr>
              <a:t># some code here</a:t>
            </a:r>
            <a:br>
              <a:rPr lang="en-GB" sz="2000" dirty="0">
                <a:solidFill>
                  <a:prstClr val="black"/>
                </a:solidFill>
                <a:latin typeface="Consolas" panose="020B0609020204030204" pitchFamily="49" charset="0"/>
                <a:ea typeface="Times New Roman"/>
                <a:cs typeface="Consolas" panose="020B0609020204030204" pitchFamily="49" charset="0"/>
              </a:rPr>
            </a:br>
            <a:r>
              <a:rPr lang="en-US" sz="2000" dirty="0">
                <a:solidFill>
                  <a:srgbClr val="A9494D"/>
                </a:solidFill>
                <a:latin typeface="Consolas" panose="020B0609020204030204" pitchFamily="49" charset="0"/>
                <a:ea typeface="Times New Roman"/>
                <a:cs typeface="Consolas" panose="020B0609020204030204" pitchFamily="49" charset="0"/>
              </a:rPr>
              <a:t># the debugger starts here</a:t>
            </a:r>
            <a:br>
              <a:rPr lang="en-GB" sz="2000" dirty="0">
                <a:solidFill>
                  <a:prstClr val="black"/>
                </a:solidFill>
                <a:latin typeface="Consolas" panose="020B0609020204030204" pitchFamily="49" charset="0"/>
                <a:ea typeface="Times New Roman"/>
                <a:cs typeface="Consolas" panose="020B0609020204030204" pitchFamily="49" charset="0"/>
              </a:rPr>
            </a:b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  <a:ea typeface="Times New Roman"/>
                <a:cs typeface="Consolas" panose="020B0609020204030204" pitchFamily="49" charset="0"/>
              </a:rPr>
              <a:t>breakpoint()</a:t>
            </a:r>
            <a:br>
              <a:rPr lang="en-GB" sz="1600" dirty="0">
                <a:solidFill>
                  <a:prstClr val="black"/>
                </a:solidFill>
                <a:latin typeface="Consolas" panose="020B0609020204030204" pitchFamily="49" charset="0"/>
                <a:ea typeface="Times New Roman"/>
                <a:cs typeface="Consolas" panose="020B0609020204030204" pitchFamily="49" charset="0"/>
              </a:rPr>
            </a:br>
            <a:r>
              <a:rPr lang="en-US" sz="2000" dirty="0">
                <a:solidFill>
                  <a:srgbClr val="A9494D"/>
                </a:solidFill>
                <a:latin typeface="Consolas" panose="020B0609020204030204" pitchFamily="49" charset="0"/>
                <a:ea typeface="Times New Roman"/>
                <a:cs typeface="Consolas" panose="020B0609020204030204" pitchFamily="49" charset="0"/>
              </a:rPr>
              <a:t># rest of the code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CD8F393-550A-3B24-7C6A-DB3D08BB5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6146" name="Picture 2" descr="Image">
            <a:extLst>
              <a:ext uri="{FF2B5EF4-FFF2-40B4-BE49-F238E27FC236}">
                <a16:creationId xmlns:a16="http://schemas.microsoft.com/office/drawing/2014/main" id="{29C14DE0-23BB-A591-A86C-BDC725B8CD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6170" y="3394251"/>
            <a:ext cx="2953544" cy="2953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97106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Entering the debugger from </a:t>
            </a:r>
            <a:r>
              <a:rPr lang="en-GB" dirty="0" err="1"/>
              <a:t>Jupyter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379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%pdb </a:t>
            </a:r>
            <a:r>
              <a:rPr lang="en-US" dirty="0">
                <a:cs typeface="Courier New" pitchFamily="49" charset="0"/>
              </a:rPr>
              <a:t>– preventive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%debug </a:t>
            </a:r>
            <a:r>
              <a:rPr lang="en-US" dirty="0">
                <a:cs typeface="Courier New" pitchFamily="49" charset="0"/>
              </a:rPr>
              <a:t>– post-mortem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2023, CC BY-SA 4.0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Debugging, v2.0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5D5F1F-FC39-A5CC-ADBA-B2280C07D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9222" name="Picture 6" descr="Image">
            <a:extLst>
              <a:ext uri="{FF2B5EF4-FFF2-40B4-BE49-F238E27FC236}">
                <a16:creationId xmlns:a16="http://schemas.microsoft.com/office/drawing/2014/main" id="{C3D1E252-2982-F28B-A0B2-73890785C5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8439" y="3610624"/>
            <a:ext cx="27432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09270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Image">
            <a:extLst>
              <a:ext uri="{FF2B5EF4-FFF2-40B4-BE49-F238E27FC236}">
                <a16:creationId xmlns:a16="http://schemas.microsoft.com/office/drawing/2014/main" id="{9BE204CA-5925-7CDD-2FE1-736B509D26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2557" y="3813932"/>
            <a:ext cx="2678943" cy="2678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Static checking and linting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One of the problems with debugging in Python is that most bugs only appear when the code executes.</a:t>
            </a:r>
          </a:p>
          <a:p>
            <a:pPr marL="0" indent="0">
              <a:buNone/>
            </a:pPr>
            <a:r>
              <a:rPr lang="en-US" dirty="0"/>
              <a:t>“Static checking” tools analyze the code without executing it.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pep8</a:t>
            </a:r>
            <a:r>
              <a:rPr lang="en-US" dirty="0"/>
              <a:t>: check that the style of the files is compatible with PEP8</a:t>
            </a:r>
          </a:p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pyflakes</a:t>
            </a:r>
            <a:r>
              <a:rPr lang="en-US" dirty="0"/>
              <a:t>: look for errors like defined but unused variables, undefined names, etc.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flake8</a:t>
            </a:r>
            <a:r>
              <a:rPr lang="en-US" dirty="0"/>
              <a:t>: pep8 and </a:t>
            </a:r>
            <a:r>
              <a:rPr lang="en-US" dirty="0" err="1"/>
              <a:t>pyflakes</a:t>
            </a:r>
            <a:r>
              <a:rPr lang="en-US" dirty="0"/>
              <a:t> in a single, handy command</a:t>
            </a:r>
          </a:p>
          <a:p>
            <a:endParaRPr lang="en-US" dirty="0"/>
          </a:p>
          <a:p>
            <a:r>
              <a:rPr lang="en-US" dirty="0"/>
              <a:t>and also: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yapf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black, …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2023, CC BY-SA 4.0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Debugging, v2.0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8A3AC92-42B9-BA58-424E-ABA9DC6B97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0523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37048</TotalTime>
  <Words>527</Words>
  <Application>Microsoft Macintosh PowerPoint</Application>
  <PresentationFormat>Widescreen</PresentationFormat>
  <Paragraphs>95</Paragraphs>
  <Slides>12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Calibri</vt:lpstr>
      <vt:lpstr>Calibri Light</vt:lpstr>
      <vt:lpstr>Consolas</vt:lpstr>
      <vt:lpstr>Courier New</vt:lpstr>
      <vt:lpstr>Office Theme</vt:lpstr>
      <vt:lpstr>PowerPoint Presentation</vt:lpstr>
      <vt:lpstr>The agile development cycle</vt:lpstr>
      <vt:lpstr>Debugging</vt:lpstr>
      <vt:lpstr>pdb, the Python debugger</vt:lpstr>
      <vt:lpstr>Hands-on example!</vt:lpstr>
      <vt:lpstr>Hands-on!</vt:lpstr>
      <vt:lpstr>Entering the debugger</vt:lpstr>
      <vt:lpstr>Entering the debugger from Jupyter</vt:lpstr>
      <vt:lpstr>Static checking and linting</vt:lpstr>
      <vt:lpstr>Hands-on!</vt:lpstr>
      <vt:lpstr>How to react to a bug</vt:lpstr>
      <vt:lpstr>PowerPoint Presentation</vt:lpstr>
    </vt:vector>
  </TitlesOfParts>
  <Company>University of Pennsylvania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Pietro Berkes</dc:creator>
  <cp:lastModifiedBy>Pietro Berkes</cp:lastModifiedBy>
  <cp:revision>879</cp:revision>
  <cp:lastPrinted>2017-08-28T05:46:03Z</cp:lastPrinted>
  <dcterms:created xsi:type="dcterms:W3CDTF">2010-10-01T16:09:12Z</dcterms:created>
  <dcterms:modified xsi:type="dcterms:W3CDTF">2023-08-24T19:51:32Z</dcterms:modified>
</cp:coreProperties>
</file>